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9" r:id="rId3"/>
    <p:sldId id="348" r:id="rId4"/>
    <p:sldId id="501" r:id="rId5"/>
    <p:sldId id="505" r:id="rId6"/>
    <p:sldId id="506" r:id="rId7"/>
    <p:sldId id="507" r:id="rId8"/>
    <p:sldId id="508" r:id="rId9"/>
    <p:sldId id="500" r:id="rId10"/>
    <p:sldId id="510" r:id="rId11"/>
    <p:sldId id="513" r:id="rId12"/>
    <p:sldId id="512" r:id="rId13"/>
    <p:sldId id="514" r:id="rId14"/>
    <p:sldId id="495" r:id="rId15"/>
    <p:sldId id="365" r:id="rId16"/>
    <p:sldId id="496" r:id="rId17"/>
    <p:sldId id="498" r:id="rId18"/>
    <p:sldId id="497" r:id="rId19"/>
    <p:sldId id="515" r:id="rId20"/>
    <p:sldId id="295" r:id="rId21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2437A-A7C6-9E47-A4D0-415FAA408F6B}" v="17" dt="2024-10-05T01:22:26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1"/>
    <p:restoredTop sz="94658"/>
  </p:normalViewPr>
  <p:slideViewPr>
    <p:cSldViewPr snapToGrid="0" snapToObjects="1">
      <p:cViewPr varScale="1">
        <p:scale>
          <a:sx n="107" d="100"/>
          <a:sy n="107" d="100"/>
        </p:scale>
        <p:origin x="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967DE-1B43-0E45-9A30-6F9406CF0D5D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AC3B290-BB28-774A-91A5-3AB14774563C}">
      <dgm:prSet phldrT="[文字]" custT="1"/>
      <dgm:spPr/>
      <dgm:t>
        <a:bodyPr/>
        <a:lstStyle/>
        <a:p>
          <a:r>
            <a:rPr lang="zh-HK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過嚴管教</a:t>
          </a:r>
          <a:endParaRPr lang="zh-TW" altLang="en-US" sz="24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5091857-EE2A-C84D-AD4B-D57D6EA55BCB}" type="parTrans" cxnId="{9A7C665E-0172-0E4F-B69D-95B75D181340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18EB74C-E736-4842-86AC-68C80712D12C}" type="sibTrans" cxnId="{9A7C665E-0172-0E4F-B69D-95B75D181340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9B3BE03-F402-8141-A5EB-DBE51DD18DBA}">
      <dgm:prSet phldrT="[文字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溫柔地</a:t>
          </a:r>
          <a:br>
            <a: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堅持</a:t>
          </a:r>
        </a:p>
      </dgm:t>
    </dgm:pt>
    <dgm:pt modelId="{A3779E46-E62B-974B-9AA9-DBAD55052273}" type="parTrans" cxnId="{9EC0FF78-7DA7-0848-9034-5F2BE56FCC99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7F24755-D408-7540-90D9-8FC4C7EA4C58}" type="sibTrans" cxnId="{9EC0FF78-7DA7-0848-9034-5F2BE56FCC99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FA6880F-ED06-5D47-8402-7327BCAE3A66}">
      <dgm:prSet phldrT="[文字]" custT="1"/>
      <dgm:spPr/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放任 </a:t>
          </a:r>
          <a:r>
            <a: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 </a:t>
          </a:r>
          <a:br>
            <a: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忽略</a:t>
          </a:r>
        </a:p>
      </dgm:t>
    </dgm:pt>
    <dgm:pt modelId="{56DE150A-9CB5-7A46-ADCD-29A8E724BA0A}" type="parTrans" cxnId="{5041570B-8BD1-FA46-B75E-751BE16E9B32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97243C7-0ECE-A245-B075-646645D0C0D8}" type="sibTrans" cxnId="{5041570B-8BD1-FA46-B75E-751BE16E9B32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42C3608-2517-D847-94BA-303A332B2225}">
      <dgm:prSet phldrT="[文字]" custT="1"/>
      <dgm:spPr/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過度保護</a:t>
          </a:r>
          <a:br>
            <a:rPr lang="en-US" altLang="zh-TW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過度協助</a:t>
          </a:r>
        </a:p>
      </dgm:t>
    </dgm:pt>
    <dgm:pt modelId="{43C05855-1C4B-5343-82C0-871F85CD63B8}" type="parTrans" cxnId="{221A0C2C-A345-6046-997D-9AEE08353109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ACEAF30-08DF-DC43-86CD-BF1190071840}" type="sibTrans" cxnId="{221A0C2C-A345-6046-997D-9AEE08353109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B90D2BC-AAF4-DE45-A068-93857E46D101}" type="pres">
      <dgm:prSet presAssocID="{2FF967DE-1B43-0E45-9A30-6F9406CF0D5D}" presName="matrix" presStyleCnt="0">
        <dgm:presLayoutVars>
          <dgm:chMax val="1"/>
          <dgm:dir/>
          <dgm:resizeHandles val="exact"/>
        </dgm:presLayoutVars>
      </dgm:prSet>
      <dgm:spPr/>
    </dgm:pt>
    <dgm:pt modelId="{77A57E0A-4F72-0A4B-AFAA-73223AB5CC59}" type="pres">
      <dgm:prSet presAssocID="{2FF967DE-1B43-0E45-9A30-6F9406CF0D5D}" presName="diamond" presStyleLbl="bgShp" presStyleIdx="0" presStyleCnt="1"/>
      <dgm:spPr/>
    </dgm:pt>
    <dgm:pt modelId="{12BB6E5F-B7B7-2B49-857C-692C3BEE1D46}" type="pres">
      <dgm:prSet presAssocID="{2FF967DE-1B43-0E45-9A30-6F9406CF0D5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ADCFFAC-D3EF-0749-A1A3-3DA4C6FCC8C7}" type="pres">
      <dgm:prSet presAssocID="{2FF967DE-1B43-0E45-9A30-6F9406CF0D5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683848A-3B26-E440-AA66-B51E9F4865AC}" type="pres">
      <dgm:prSet presAssocID="{2FF967DE-1B43-0E45-9A30-6F9406CF0D5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3516B0D-518B-4F4C-B403-93AAFA03B1D8}" type="pres">
      <dgm:prSet presAssocID="{2FF967DE-1B43-0E45-9A30-6F9406CF0D5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041570B-8BD1-FA46-B75E-751BE16E9B32}" srcId="{2FF967DE-1B43-0E45-9A30-6F9406CF0D5D}" destId="{5FA6880F-ED06-5D47-8402-7327BCAE3A66}" srcOrd="2" destOrd="0" parTransId="{56DE150A-9CB5-7A46-ADCD-29A8E724BA0A}" sibTransId="{697243C7-0ECE-A245-B075-646645D0C0D8}"/>
    <dgm:cxn modelId="{221A0C2C-A345-6046-997D-9AEE08353109}" srcId="{2FF967DE-1B43-0E45-9A30-6F9406CF0D5D}" destId="{942C3608-2517-D847-94BA-303A332B2225}" srcOrd="3" destOrd="0" parTransId="{43C05855-1C4B-5343-82C0-871F85CD63B8}" sibTransId="{AACEAF30-08DF-DC43-86CD-BF1190071840}"/>
    <dgm:cxn modelId="{9A7C665E-0172-0E4F-B69D-95B75D181340}" srcId="{2FF967DE-1B43-0E45-9A30-6F9406CF0D5D}" destId="{AAC3B290-BB28-774A-91A5-3AB14774563C}" srcOrd="0" destOrd="0" parTransId="{65091857-EE2A-C84D-AD4B-D57D6EA55BCB}" sibTransId="{418EB74C-E736-4842-86AC-68C80712D12C}"/>
    <dgm:cxn modelId="{46143D62-600E-E14E-9989-085000B161C1}" type="presOf" srcId="{19B3BE03-F402-8141-A5EB-DBE51DD18DBA}" destId="{4ADCFFAC-D3EF-0749-A1A3-3DA4C6FCC8C7}" srcOrd="0" destOrd="0" presId="urn:microsoft.com/office/officeart/2005/8/layout/matrix3"/>
    <dgm:cxn modelId="{BE033E52-1100-A944-82A5-8D8C5E60F895}" type="presOf" srcId="{942C3608-2517-D847-94BA-303A332B2225}" destId="{33516B0D-518B-4F4C-B403-93AAFA03B1D8}" srcOrd="0" destOrd="0" presId="urn:microsoft.com/office/officeart/2005/8/layout/matrix3"/>
    <dgm:cxn modelId="{9EC0FF78-7DA7-0848-9034-5F2BE56FCC99}" srcId="{2FF967DE-1B43-0E45-9A30-6F9406CF0D5D}" destId="{19B3BE03-F402-8141-A5EB-DBE51DD18DBA}" srcOrd="1" destOrd="0" parTransId="{A3779E46-E62B-974B-9AA9-DBAD55052273}" sibTransId="{97F24755-D408-7540-90D9-8FC4C7EA4C58}"/>
    <dgm:cxn modelId="{8AF64592-6443-5C4A-8DC7-6545779D8E82}" type="presOf" srcId="{5FA6880F-ED06-5D47-8402-7327BCAE3A66}" destId="{1683848A-3B26-E440-AA66-B51E9F4865AC}" srcOrd="0" destOrd="0" presId="urn:microsoft.com/office/officeart/2005/8/layout/matrix3"/>
    <dgm:cxn modelId="{951DCCAD-98E1-534D-878D-B2197A19ABA4}" type="presOf" srcId="{2FF967DE-1B43-0E45-9A30-6F9406CF0D5D}" destId="{EB90D2BC-AAF4-DE45-A068-93857E46D101}" srcOrd="0" destOrd="0" presId="urn:microsoft.com/office/officeart/2005/8/layout/matrix3"/>
    <dgm:cxn modelId="{A92544C5-70F2-D24E-B270-CABACD098761}" type="presOf" srcId="{AAC3B290-BB28-774A-91A5-3AB14774563C}" destId="{12BB6E5F-B7B7-2B49-857C-692C3BEE1D46}" srcOrd="0" destOrd="0" presId="urn:microsoft.com/office/officeart/2005/8/layout/matrix3"/>
    <dgm:cxn modelId="{C119C075-B0F6-364D-8FC0-D6676EAEC9EB}" type="presParOf" srcId="{EB90D2BC-AAF4-DE45-A068-93857E46D101}" destId="{77A57E0A-4F72-0A4B-AFAA-73223AB5CC59}" srcOrd="0" destOrd="0" presId="urn:microsoft.com/office/officeart/2005/8/layout/matrix3"/>
    <dgm:cxn modelId="{3E1BEB2A-B6B1-0E49-92AA-1C045E35C9DB}" type="presParOf" srcId="{EB90D2BC-AAF4-DE45-A068-93857E46D101}" destId="{12BB6E5F-B7B7-2B49-857C-692C3BEE1D46}" srcOrd="1" destOrd="0" presId="urn:microsoft.com/office/officeart/2005/8/layout/matrix3"/>
    <dgm:cxn modelId="{792980E1-810C-7942-B1C7-934EE420F305}" type="presParOf" srcId="{EB90D2BC-AAF4-DE45-A068-93857E46D101}" destId="{4ADCFFAC-D3EF-0749-A1A3-3DA4C6FCC8C7}" srcOrd="2" destOrd="0" presId="urn:microsoft.com/office/officeart/2005/8/layout/matrix3"/>
    <dgm:cxn modelId="{1311AD3A-E623-4044-B6F4-0A7401128175}" type="presParOf" srcId="{EB90D2BC-AAF4-DE45-A068-93857E46D101}" destId="{1683848A-3B26-E440-AA66-B51E9F4865AC}" srcOrd="3" destOrd="0" presId="urn:microsoft.com/office/officeart/2005/8/layout/matrix3"/>
    <dgm:cxn modelId="{09227248-F497-654C-862F-D851006F687E}" type="presParOf" srcId="{EB90D2BC-AAF4-DE45-A068-93857E46D101}" destId="{33516B0D-518B-4F4C-B403-93AAFA03B1D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57E0A-4F72-0A4B-AFAA-73223AB5CC59}">
      <dsp:nvSpPr>
        <dsp:cNvPr id="0" name=""/>
        <dsp:cNvSpPr/>
      </dsp:nvSpPr>
      <dsp:spPr>
        <a:xfrm>
          <a:off x="1181138" y="0"/>
          <a:ext cx="3990128" cy="399012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BB6E5F-B7B7-2B49-857C-692C3BEE1D46}">
      <dsp:nvSpPr>
        <dsp:cNvPr id="0" name=""/>
        <dsp:cNvSpPr/>
      </dsp:nvSpPr>
      <dsp:spPr>
        <a:xfrm>
          <a:off x="1560200" y="379062"/>
          <a:ext cx="1556149" cy="1556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過嚴管教</a:t>
          </a:r>
          <a:endParaRPr lang="zh-TW" altLang="en-US" sz="240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636165" y="455027"/>
        <a:ext cx="1404219" cy="1404219"/>
      </dsp:txXfrm>
    </dsp:sp>
    <dsp:sp modelId="{4ADCFFAC-D3EF-0749-A1A3-3DA4C6FCC8C7}">
      <dsp:nvSpPr>
        <dsp:cNvPr id="0" name=""/>
        <dsp:cNvSpPr/>
      </dsp:nvSpPr>
      <dsp:spPr>
        <a:xfrm>
          <a:off x="3236053" y="379062"/>
          <a:ext cx="1556149" cy="155614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溫柔地</a:t>
          </a:r>
          <a:br>
            <a:rPr lang="en-US" altLang="zh-TW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堅持</a:t>
          </a:r>
        </a:p>
      </dsp:txBody>
      <dsp:txXfrm>
        <a:off x="3312018" y="455027"/>
        <a:ext cx="1404219" cy="1404219"/>
      </dsp:txXfrm>
    </dsp:sp>
    <dsp:sp modelId="{1683848A-3B26-E440-AA66-B51E9F4865AC}">
      <dsp:nvSpPr>
        <dsp:cNvPr id="0" name=""/>
        <dsp:cNvSpPr/>
      </dsp:nvSpPr>
      <dsp:spPr>
        <a:xfrm>
          <a:off x="1560200" y="2054915"/>
          <a:ext cx="1556149" cy="1556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放任 </a:t>
          </a:r>
          <a:r>
            <a:rPr lang="en-US" altLang="zh-TW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 </a:t>
          </a:r>
          <a:br>
            <a:rPr lang="en-US" altLang="zh-TW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忽略</a:t>
          </a:r>
        </a:p>
      </dsp:txBody>
      <dsp:txXfrm>
        <a:off x="1636165" y="2130880"/>
        <a:ext cx="1404219" cy="1404219"/>
      </dsp:txXfrm>
    </dsp:sp>
    <dsp:sp modelId="{33516B0D-518B-4F4C-B403-93AAFA03B1D8}">
      <dsp:nvSpPr>
        <dsp:cNvPr id="0" name=""/>
        <dsp:cNvSpPr/>
      </dsp:nvSpPr>
      <dsp:spPr>
        <a:xfrm>
          <a:off x="3236053" y="2054915"/>
          <a:ext cx="1556149" cy="1556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過度保護</a:t>
          </a:r>
          <a:br>
            <a:rPr lang="en-US" altLang="zh-TW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過度協助</a:t>
          </a:r>
        </a:p>
      </dsp:txBody>
      <dsp:txXfrm>
        <a:off x="3312018" y="2130880"/>
        <a:ext cx="1404219" cy="140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A556F-4D18-BB42-986B-D69033DF2A44}" type="datetimeFigureOut">
              <a:rPr kumimoji="1" lang="zh-HK" altLang="en-US" smtClean="0"/>
              <a:t>24/2/2025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CBDFB-8F4E-CF45-A2C3-E6EEF971C567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09437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CBDFB-8F4E-CF45-A2C3-E6EEF971C567}" type="slidenum">
              <a:rPr kumimoji="1" lang="zh-HK" altLang="en-US" smtClean="0"/>
              <a:t>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311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CBDFB-8F4E-CF45-A2C3-E6EEF971C567}" type="slidenum">
              <a:rPr kumimoji="1" lang="zh-HK" altLang="en-US" smtClean="0"/>
              <a:t>19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16769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2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6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8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0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3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68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2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4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72DE4C0-EE12-4CAC-98CF-A89349319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9CF03F-5E6E-4B23-89A5-81548BA4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3BA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53E1317-C8B3-BE44-9298-B651F2C40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提升幼兒注意力及減少拖延及懶散行為</a:t>
            </a:r>
            <a:endParaRPr kumimoji="1" lang="zh-HK" altLang="en-US" sz="5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9E69998-3606-B542-B8D3-BDBACED8E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3429000"/>
            <a:ext cx="6894576" cy="276148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zh-HK" altLang="en-US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程衞強（</a:t>
            </a:r>
            <a:r>
              <a:rPr kumimoji="1" lang="en-US" altLang="zh-HK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Victor</a:t>
            </a:r>
            <a:r>
              <a:rPr kumimoji="1" lang="en-US" altLang="zh-TW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Ching</a:t>
            </a:r>
            <a:r>
              <a:rPr kumimoji="1" lang="zh-TW" altLang="en-US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kumimoji="1" lang="en-US" altLang="zh-TW" sz="2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註冊心理學家（香港心理學會）</a:t>
            </a:r>
            <a:endParaRPr kumimoji="1" lang="en-US" altLang="zh-HK" sz="2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特許心理學家（英國心理學會）</a:t>
            </a:r>
            <a:endParaRPr kumimoji="1" lang="en-US" altLang="zh-HK" sz="2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zh-HK" altLang="en-US" sz="2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註冊靜觀導師（國際靜觀及暝想聯會）</a:t>
            </a:r>
            <a:endParaRPr kumimoji="1" lang="en-US" altLang="zh-TW" sz="2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Picture 3" descr="A group of multi coloured wooden stick figures">
            <a:extLst>
              <a:ext uri="{FF2B5EF4-FFF2-40B4-BE49-F238E27FC236}">
                <a16:creationId xmlns:a16="http://schemas.microsoft.com/office/drawing/2014/main" id="{87D67523-BA47-4E67-A029-4C775107CD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68" r="36600"/>
          <a:stretch/>
        </p:blipFill>
        <p:spPr>
          <a:xfrm>
            <a:off x="20" y="10"/>
            <a:ext cx="4053550" cy="6857989"/>
          </a:xfrm>
          <a:custGeom>
            <a:avLst/>
            <a:gdLst/>
            <a:ahLst/>
            <a:cxnLst/>
            <a:rect l="l" t="t" r="r" b="b"/>
            <a:pathLst>
              <a:path w="4053570" h="6857999">
                <a:moveTo>
                  <a:pt x="0" y="0"/>
                </a:moveTo>
                <a:lnTo>
                  <a:pt x="4022851" y="0"/>
                </a:lnTo>
                <a:lnTo>
                  <a:pt x="4023684" y="7069"/>
                </a:lnTo>
                <a:cubicBezTo>
                  <a:pt x="4038634" y="90834"/>
                  <a:pt x="4036100" y="175741"/>
                  <a:pt x="4040154" y="260014"/>
                </a:cubicBezTo>
                <a:cubicBezTo>
                  <a:pt x="4044969" y="363071"/>
                  <a:pt x="4038888" y="466508"/>
                  <a:pt x="4036607" y="569818"/>
                </a:cubicBezTo>
                <a:cubicBezTo>
                  <a:pt x="4034833" y="657771"/>
                  <a:pt x="4026091" y="745598"/>
                  <a:pt x="4028752" y="833678"/>
                </a:cubicBezTo>
                <a:cubicBezTo>
                  <a:pt x="4028942" y="836724"/>
                  <a:pt x="4028942" y="839770"/>
                  <a:pt x="4028752" y="842816"/>
                </a:cubicBezTo>
                <a:cubicBezTo>
                  <a:pt x="4020643" y="939653"/>
                  <a:pt x="4020643" y="1036998"/>
                  <a:pt x="4028752" y="1133836"/>
                </a:cubicBezTo>
                <a:cubicBezTo>
                  <a:pt x="4031324" y="1174144"/>
                  <a:pt x="4030602" y="1214593"/>
                  <a:pt x="4026598" y="1254787"/>
                </a:cubicBezTo>
                <a:cubicBezTo>
                  <a:pt x="4022797" y="1305935"/>
                  <a:pt x="4010634" y="1357844"/>
                  <a:pt x="4019376" y="1408610"/>
                </a:cubicBezTo>
                <a:cubicBezTo>
                  <a:pt x="4025065" y="1450430"/>
                  <a:pt x="4028194" y="1492566"/>
                  <a:pt x="4028752" y="1534766"/>
                </a:cubicBezTo>
                <a:cubicBezTo>
                  <a:pt x="4033186" y="1629192"/>
                  <a:pt x="4029005" y="1724125"/>
                  <a:pt x="4027358" y="1818805"/>
                </a:cubicBezTo>
                <a:cubicBezTo>
                  <a:pt x="4025584" y="1929096"/>
                  <a:pt x="4028372" y="2039387"/>
                  <a:pt x="4019503" y="2149804"/>
                </a:cubicBezTo>
                <a:cubicBezTo>
                  <a:pt x="4014625" y="2239001"/>
                  <a:pt x="4014625" y="2328401"/>
                  <a:pt x="4019503" y="2417598"/>
                </a:cubicBezTo>
                <a:cubicBezTo>
                  <a:pt x="4021910" y="2499333"/>
                  <a:pt x="4034200" y="2580306"/>
                  <a:pt x="4032173" y="2662929"/>
                </a:cubicBezTo>
                <a:cubicBezTo>
                  <a:pt x="4029765" y="2759258"/>
                  <a:pt x="4018363" y="2855334"/>
                  <a:pt x="4021910" y="2951918"/>
                </a:cubicBezTo>
                <a:cubicBezTo>
                  <a:pt x="4023557" y="2997989"/>
                  <a:pt x="4023684" y="3044060"/>
                  <a:pt x="4024571" y="3090130"/>
                </a:cubicBezTo>
                <a:cubicBezTo>
                  <a:pt x="4025711" y="3145593"/>
                  <a:pt x="4035720" y="3200928"/>
                  <a:pt x="4030145" y="3256264"/>
                </a:cubicBezTo>
                <a:cubicBezTo>
                  <a:pt x="4020897" y="3348533"/>
                  <a:pt x="3996951" y="3439278"/>
                  <a:pt x="4011901" y="3533831"/>
                </a:cubicBezTo>
                <a:cubicBezTo>
                  <a:pt x="4020136" y="3585867"/>
                  <a:pt x="4029385" y="3638030"/>
                  <a:pt x="4034200" y="3690573"/>
                </a:cubicBezTo>
                <a:cubicBezTo>
                  <a:pt x="4038381" y="3737532"/>
                  <a:pt x="4048896" y="3785253"/>
                  <a:pt x="4040914" y="3831958"/>
                </a:cubicBezTo>
                <a:cubicBezTo>
                  <a:pt x="4034073" y="3871937"/>
                  <a:pt x="4037620" y="3911916"/>
                  <a:pt x="4032299" y="3951895"/>
                </a:cubicBezTo>
                <a:cubicBezTo>
                  <a:pt x="4025331" y="4004311"/>
                  <a:pt x="4021657" y="4057616"/>
                  <a:pt x="4016336" y="4110414"/>
                </a:cubicBezTo>
                <a:cubicBezTo>
                  <a:pt x="4011648" y="4158261"/>
                  <a:pt x="4007974" y="4205982"/>
                  <a:pt x="4020643" y="4250911"/>
                </a:cubicBezTo>
                <a:cubicBezTo>
                  <a:pt x="4051684" y="4363994"/>
                  <a:pt x="4034707" y="4476442"/>
                  <a:pt x="4023051" y="4588763"/>
                </a:cubicBezTo>
                <a:cubicBezTo>
                  <a:pt x="4017349" y="4643337"/>
                  <a:pt x="4008987" y="4701084"/>
                  <a:pt x="4021657" y="4751090"/>
                </a:cubicBezTo>
                <a:cubicBezTo>
                  <a:pt x="4044969" y="4839804"/>
                  <a:pt x="4026725" y="4924077"/>
                  <a:pt x="4016589" y="5009238"/>
                </a:cubicBezTo>
                <a:cubicBezTo>
                  <a:pt x="4004363" y="5092546"/>
                  <a:pt x="4006124" y="5177301"/>
                  <a:pt x="4021784" y="5260026"/>
                </a:cubicBezTo>
                <a:cubicBezTo>
                  <a:pt x="4034200" y="5318407"/>
                  <a:pt x="4034200" y="5377804"/>
                  <a:pt x="4035720" y="5436566"/>
                </a:cubicBezTo>
                <a:cubicBezTo>
                  <a:pt x="4036607" y="5473373"/>
                  <a:pt x="4023051" y="5510813"/>
                  <a:pt x="4014055" y="5547492"/>
                </a:cubicBezTo>
                <a:cubicBezTo>
                  <a:pt x="3997965" y="5613743"/>
                  <a:pt x="3992137" y="5681008"/>
                  <a:pt x="4014055" y="5745609"/>
                </a:cubicBezTo>
                <a:cubicBezTo>
                  <a:pt x="4044589" y="5835085"/>
                  <a:pt x="4062073" y="5924561"/>
                  <a:pt x="4049403" y="6019242"/>
                </a:cubicBezTo>
                <a:cubicBezTo>
                  <a:pt x="4042055" y="6077623"/>
                  <a:pt x="4040408" y="6137274"/>
                  <a:pt x="4029385" y="6194894"/>
                </a:cubicBezTo>
                <a:cubicBezTo>
                  <a:pt x="4011268" y="6290463"/>
                  <a:pt x="4017729" y="6385396"/>
                  <a:pt x="4032173" y="6479568"/>
                </a:cubicBezTo>
                <a:cubicBezTo>
                  <a:pt x="4042321" y="6558257"/>
                  <a:pt x="4043423" y="6637846"/>
                  <a:pt x="4035467" y="6716775"/>
                </a:cubicBezTo>
                <a:lnTo>
                  <a:pt x="4025707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20245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A119BF-DC7C-84B4-F823-6871CD2F5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21FABD-CB9F-DC9F-3164-6136509BC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88417A8-2FF5-778E-36C6-AF513985E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EAC86DD-0430-C444-60FA-8007F682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建立自信心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1226B991-57A3-7B67-F39B-39B8BD3DF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請講出你最想孩子「改善」的行為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A374EDF-FF8E-8A19-4B58-7A4F141D8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74" r="3332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8139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7B120-250B-D3D3-B839-61FB77F45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C6235-55AD-8C3E-3D2F-0AC9AE6F0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54F2471-42C4-C9A1-E4CA-5ABB1AB19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B574F46A-2404-7437-C4EC-100B2FEE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建立自信心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0F8F9200-1D02-7AE0-27D1-FBADF81D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你會如何提醒孩子改善？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4B39AB9E-75B8-59D6-E0BA-85089294B65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74" r="3332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00846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1FFE90-A91A-8203-9048-123A76C08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7321868-3201-F92C-2EA5-FFC25269C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024A5F1-7719-FA3F-AB09-493FC28F5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F1A8899F-BB74-7A32-729B-907B250F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建立自信心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F1FD8DBF-27FE-D65A-1F35-14AEE1095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多聽、少說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重過程、輕結果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回應情緒、暫緩說教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賞試失敗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運動及興趣班：是好是壞？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693258E3-89FD-F506-DD94-6284967C1C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74" r="3332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508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B1D3EB-CFFD-A56F-4703-8E74AEEB5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71743C-E61B-9799-C479-5C74F5FDD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011F401-0C61-8959-6A4C-B7735B14B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7488F9F0-65CE-A3B1-78E1-AC13E48F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建立自信心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1306219F-10BE-C112-46F1-76E9F8894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透過「讚賞」實現「改善」目標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不兼容行為策略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「個人讚賞法」與「行為讚賞法」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由小事開始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5F92D6B3-911C-E44C-CCE5-D27DAF1991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74" r="3332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42428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B215D51-4AD6-890F-8D77-50FCE17B4CC4}"/>
              </a:ext>
            </a:extLst>
          </p:cNvPr>
          <p:cNvSpPr txBox="1"/>
          <p:nvPr/>
        </p:nvSpPr>
        <p:spPr>
          <a:xfrm>
            <a:off x="434715" y="1618937"/>
            <a:ext cx="110226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zh-HK" altLang="en-US" dirty="0"/>
          </a:p>
        </p:txBody>
      </p:sp>
      <p:pic>
        <p:nvPicPr>
          <p:cNvPr id="7" name="Picture 4" descr="Classroom for children">
            <a:extLst>
              <a:ext uri="{FF2B5EF4-FFF2-40B4-BE49-F238E27FC236}">
                <a16:creationId xmlns:a16="http://schemas.microsoft.com/office/drawing/2014/main" id="{1FD6EC74-4D6D-6D06-AE7C-2AA6FEC75C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5627" r="-1" b="82"/>
          <a:stretch/>
        </p:blipFill>
        <p:spPr>
          <a:xfrm>
            <a:off x="-1" y="-1"/>
            <a:ext cx="12188952" cy="6858000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1AF37E0D-CB83-F05D-66C8-CB0E55E64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95" y="554635"/>
            <a:ext cx="10905059" cy="143363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1" lang="zh-HK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幼兒行為與責任感：家長的角色</a:t>
            </a:r>
            <a:endParaRPr kumimoji="1" lang="en-US" altLang="zh-HK" sz="5400" dirty="0">
              <a:solidFill>
                <a:schemeClr val="tx1">
                  <a:lumMod val="75000"/>
                  <a:lumOff val="2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3167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6D431B7D-6600-3A90-A103-E8C84D922ABD}"/>
              </a:ext>
            </a:extLst>
          </p:cNvPr>
          <p:cNvSpPr txBox="1">
            <a:spLocks/>
          </p:cNvSpPr>
          <p:nvPr/>
        </p:nvSpPr>
        <p:spPr>
          <a:xfrm>
            <a:off x="5297761" y="329184"/>
            <a:ext cx="6687409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管教模式與行為及責任感</a:t>
            </a:r>
          </a:p>
        </p:txBody>
      </p:sp>
      <p:pic>
        <p:nvPicPr>
          <p:cNvPr id="2" name="Picture 4" descr="Classroom for children">
            <a:extLst>
              <a:ext uri="{FF2B5EF4-FFF2-40B4-BE49-F238E27FC236}">
                <a16:creationId xmlns:a16="http://schemas.microsoft.com/office/drawing/2014/main" id="{BD0EF187-BDA3-E9E7-450F-872F037B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98" r="3417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aphicFrame>
        <p:nvGraphicFramePr>
          <p:cNvPr id="3" name="資料庫圖表 2">
            <a:extLst>
              <a:ext uri="{FF2B5EF4-FFF2-40B4-BE49-F238E27FC236}">
                <a16:creationId xmlns:a16="http://schemas.microsoft.com/office/drawing/2014/main" id="{953590FC-42DE-B07A-1604-CCAC40B34A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7419836"/>
              </p:ext>
            </p:extLst>
          </p:nvPr>
        </p:nvGraphicFramePr>
        <p:xfrm>
          <a:off x="5196469" y="2734057"/>
          <a:ext cx="6352404" cy="3990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CFD8043E-0267-4558-1722-465B3E38EAC5}"/>
              </a:ext>
            </a:extLst>
          </p:cNvPr>
          <p:cNvSpPr txBox="1">
            <a:spLocks/>
          </p:cNvSpPr>
          <p:nvPr/>
        </p:nvSpPr>
        <p:spPr>
          <a:xfrm>
            <a:off x="5412862" y="4381091"/>
            <a:ext cx="1475304" cy="696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理智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42D7F516-48CD-4AF9-CA41-9DD0CB827010}"/>
              </a:ext>
            </a:extLst>
          </p:cNvPr>
          <p:cNvSpPr txBox="1">
            <a:spLocks/>
          </p:cNvSpPr>
          <p:nvPr/>
        </p:nvSpPr>
        <p:spPr>
          <a:xfrm>
            <a:off x="9846021" y="4381091"/>
            <a:ext cx="1475304" cy="696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情緒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183FDC3-3B4D-1699-39F3-72BBFDAD4F4C}"/>
              </a:ext>
            </a:extLst>
          </p:cNvPr>
          <p:cNvSpPr txBox="1">
            <a:spLocks/>
          </p:cNvSpPr>
          <p:nvPr/>
        </p:nvSpPr>
        <p:spPr>
          <a:xfrm>
            <a:off x="7137455" y="2386027"/>
            <a:ext cx="2470431" cy="696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嚴謹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AD836D9-DDB2-FC25-4900-13CF12C23C78}"/>
              </a:ext>
            </a:extLst>
          </p:cNvPr>
          <p:cNvSpPr txBox="1">
            <a:spLocks/>
          </p:cNvSpPr>
          <p:nvPr/>
        </p:nvSpPr>
        <p:spPr>
          <a:xfrm>
            <a:off x="7137454" y="6339022"/>
            <a:ext cx="2470431" cy="696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寬鬆</a:t>
            </a:r>
          </a:p>
        </p:txBody>
      </p:sp>
    </p:spTree>
    <p:extLst>
      <p:ext uri="{BB962C8B-B14F-4D97-AF65-F5344CB8AC3E}">
        <p14:creationId xmlns:p14="http://schemas.microsoft.com/office/powerpoint/2010/main" val="228906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6D431B7D-6600-3A90-A103-E8C84D922ABD}"/>
              </a:ext>
            </a:extLst>
          </p:cNvPr>
          <p:cNvSpPr txBox="1">
            <a:spLocks/>
          </p:cNvSpPr>
          <p:nvPr/>
        </p:nvSpPr>
        <p:spPr>
          <a:xfrm>
            <a:off x="5297762" y="329184"/>
            <a:ext cx="6891190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管教模式與行為及責任感</a:t>
            </a:r>
          </a:p>
        </p:txBody>
      </p:sp>
      <p:pic>
        <p:nvPicPr>
          <p:cNvPr id="2" name="Picture 4" descr="Classroom for children">
            <a:extLst>
              <a:ext uri="{FF2B5EF4-FFF2-40B4-BE49-F238E27FC236}">
                <a16:creationId xmlns:a16="http://schemas.microsoft.com/office/drawing/2014/main" id="{BD0EF187-BDA3-E9E7-450F-872F037B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98" r="3417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FE2BD5BA-8067-A0EE-3923-6A7369D1DEB8}"/>
              </a:ext>
            </a:extLst>
          </p:cNvPr>
          <p:cNvSpPr txBox="1">
            <a:spLocks/>
          </p:cNvSpPr>
          <p:nvPr/>
        </p:nvSpPr>
        <p:spPr>
          <a:xfrm>
            <a:off x="5297762" y="2706624"/>
            <a:ext cx="6251110" cy="415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餅乾的故事</a:t>
            </a:r>
            <a:endParaRPr kumimoji="1" lang="en-US" altLang="zh-HK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聚焦成功經驗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排位的故事</a:t>
            </a:r>
            <a:endParaRPr kumimoji="1" lang="en-US" altLang="zh-HK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減少不必要干預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提供機會讓孩子認識、面對、接納情緒</a:t>
            </a:r>
            <a:endParaRPr kumimoji="1" lang="en-GB" altLang="zh-HK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42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6D431B7D-6600-3A90-A103-E8C84D922ABD}"/>
              </a:ext>
            </a:extLst>
          </p:cNvPr>
          <p:cNvSpPr txBox="1">
            <a:spLocks/>
          </p:cNvSpPr>
          <p:nvPr/>
        </p:nvSpPr>
        <p:spPr>
          <a:xfrm>
            <a:off x="5297762" y="329184"/>
            <a:ext cx="6891190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管教模式與行為及責任感</a:t>
            </a:r>
          </a:p>
        </p:txBody>
      </p:sp>
      <p:pic>
        <p:nvPicPr>
          <p:cNvPr id="2" name="Picture 4" descr="Classroom for children">
            <a:extLst>
              <a:ext uri="{FF2B5EF4-FFF2-40B4-BE49-F238E27FC236}">
                <a16:creationId xmlns:a16="http://schemas.microsoft.com/office/drawing/2014/main" id="{BD0EF187-BDA3-E9E7-450F-872F037B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98" r="3417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FE2BD5BA-8067-A0EE-3923-6A7369D1DEB8}"/>
              </a:ext>
            </a:extLst>
          </p:cNvPr>
          <p:cNvSpPr txBox="1">
            <a:spLocks/>
          </p:cNvSpPr>
          <p:nvPr/>
        </p:nvSpPr>
        <p:spPr>
          <a:xfrm>
            <a:off x="5297762" y="2706624"/>
            <a:ext cx="6251110" cy="415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兒童需要經歷才會成長，父母應盡量減少干預，讓孩子經歷，回應孩子的情緒，並讓孩子親子處理問題。</a:t>
            </a:r>
            <a:endParaRPr kumimoji="1" lang="en-GB" altLang="zh-HK" sz="24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10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6D431B7D-6600-3A90-A103-E8C84D922ABD}"/>
              </a:ext>
            </a:extLst>
          </p:cNvPr>
          <p:cNvSpPr txBox="1">
            <a:spLocks/>
          </p:cNvSpPr>
          <p:nvPr/>
        </p:nvSpPr>
        <p:spPr>
          <a:xfrm>
            <a:off x="5297762" y="329184"/>
            <a:ext cx="6752724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管教模式與行為及責任感</a:t>
            </a:r>
          </a:p>
        </p:txBody>
      </p:sp>
      <p:pic>
        <p:nvPicPr>
          <p:cNvPr id="2" name="Picture 4" descr="Classroom for children">
            <a:extLst>
              <a:ext uri="{FF2B5EF4-FFF2-40B4-BE49-F238E27FC236}">
                <a16:creationId xmlns:a16="http://schemas.microsoft.com/office/drawing/2014/main" id="{BD0EF187-BDA3-E9E7-450F-872F037B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98" r="3417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FE2BD5BA-8067-A0EE-3923-6A7369D1DEB8}"/>
              </a:ext>
            </a:extLst>
          </p:cNvPr>
          <p:cNvSpPr txBox="1">
            <a:spLocks/>
          </p:cNvSpPr>
          <p:nvPr/>
        </p:nvSpPr>
        <p:spPr>
          <a:xfrm>
            <a:off x="5297762" y="2706624"/>
            <a:ext cx="6251110" cy="415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5000"/>
              </a:lnSpc>
              <a:spcBef>
                <a:spcPts val="0"/>
              </a:spcBef>
            </a:pPr>
            <a:r>
              <a:rPr kumimoji="1" lang="zh-HK" altLang="en-US" sz="2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成功父母的心態</a:t>
            </a:r>
            <a:endParaRPr kumimoji="1" lang="en-US" altLang="zh-HK" sz="2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信任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耐心</a:t>
            </a:r>
            <a:endParaRPr kumimoji="1" lang="en-GB" altLang="zh-HK" dirty="0">
              <a:latin typeface="Gabriola" pitchFamily="82" charset="0"/>
              <a:ea typeface="Microsoft JhengHei" panose="020B0604030504040204" pitchFamily="34" charset="-120"/>
            </a:endParaRP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kumimoji="1" lang="zh-HK" altLang="en-US" dirty="0">
                <a:latin typeface="Gabriola" pitchFamily="82" charset="0"/>
                <a:ea typeface="Microsoft JhengHei" panose="020B0604030504040204" pitchFamily="34" charset="-120"/>
              </a:rPr>
              <a:t>放手</a:t>
            </a:r>
            <a:endParaRPr kumimoji="1" lang="en-US" altLang="zh-HK" dirty="0">
              <a:latin typeface="Gabriola" pitchFamily="82" charset="0"/>
              <a:ea typeface="Microsoft JhengHei" panose="020B0604030504040204" pitchFamily="34" charset="-120"/>
            </a:endParaRPr>
          </a:p>
          <a:p>
            <a:pPr lvl="1">
              <a:lnSpc>
                <a:spcPct val="145000"/>
              </a:lnSpc>
              <a:spcBef>
                <a:spcPts val="0"/>
              </a:spcBef>
            </a:pPr>
            <a:r>
              <a:rPr kumimoji="1" lang="zh-HK" altLang="en-US" dirty="0">
                <a:latin typeface="Gabriola" pitchFamily="82" charset="0"/>
                <a:ea typeface="Microsoft JhengHei" panose="020B0604030504040204" pitchFamily="34" charset="-120"/>
              </a:rPr>
              <a:t>不強求</a:t>
            </a:r>
            <a:endParaRPr kumimoji="1" lang="en-US" altLang="zh-HK" dirty="0">
              <a:latin typeface="Gabriola" pitchFamily="82" charset="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0030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ACA3C6-0794-BE68-9861-24C680F61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371" y="-669636"/>
            <a:ext cx="11845636" cy="2387600"/>
          </a:xfrm>
        </p:spPr>
        <p:txBody>
          <a:bodyPr>
            <a:noAutofit/>
          </a:bodyPr>
          <a:lstStyle/>
          <a:p>
            <a:pPr algn="ctr"/>
            <a:br>
              <a:rPr lang="en-US" altLang="zh-TW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「提升幼兒注意力及減少拖延及懶散行為」</a:t>
            </a:r>
            <a:br>
              <a:rPr lang="en-US" altLang="zh-TW" sz="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家長工作坊問卷調查</a:t>
            </a:r>
            <a:endParaRPr lang="zh-HK" altLang="en-US" sz="48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4DD1FB7-A840-1DAB-BAFB-7EFB3B209A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052" y="1710268"/>
            <a:ext cx="4616791" cy="461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6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標題 1">
            <a:extLst>
              <a:ext uri="{FF2B5EF4-FFF2-40B4-BE49-F238E27FC236}">
                <a16:creationId xmlns:a16="http://schemas.microsoft.com/office/drawing/2014/main" id="{D565676C-8458-0346-B09F-84BCCFB1D1B7}"/>
              </a:ext>
            </a:extLst>
          </p:cNvPr>
          <p:cNvSpPr txBox="1">
            <a:spLocks/>
          </p:cNvSpPr>
          <p:nvPr/>
        </p:nvSpPr>
        <p:spPr>
          <a:xfrm>
            <a:off x="560349" y="-1"/>
            <a:ext cx="11071302" cy="173644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675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indent="-457200">
              <a:lnSpc>
                <a:spcPct val="130000"/>
              </a:lnSpc>
            </a:pPr>
            <a:r>
              <a:rPr kumimoji="1" lang="zh-HK" altLang="en-US" sz="4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程衞強（</a:t>
            </a:r>
            <a:r>
              <a:rPr kumimoji="1" lang="en-US" altLang="zh-HK" sz="4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Victor Ching</a:t>
            </a:r>
            <a:r>
              <a:rPr kumimoji="1" lang="zh-HK" altLang="en-US" sz="4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br>
              <a:rPr kumimoji="1" lang="en-US" altLang="zh-HK" sz="4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en-US" altLang="zh-HK" sz="29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PsyD (Candidate), MAP, MA, BA (Hons), BBA (Hons)</a:t>
            </a:r>
            <a:br>
              <a:rPr kumimoji="1" lang="en-US" altLang="zh-HK" sz="29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en-US" altLang="zh-HK" sz="29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Reg. Psychol. (HKPS), </a:t>
            </a:r>
            <a:r>
              <a:rPr kumimoji="1" lang="en-US" altLang="zh-HK" sz="29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CPsychol</a:t>
            </a:r>
            <a:r>
              <a:rPr kumimoji="1" lang="en-US" altLang="zh-HK" sz="29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 (BPS), Reg. Hypnotherapist, Reg. Mindfulness Teacher</a:t>
            </a:r>
            <a:endParaRPr kumimoji="1" lang="zh-HK" altLang="en-US" sz="29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D91780-C407-4EEA-073A-B7DBD2F23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37" y="2051825"/>
            <a:ext cx="6246075" cy="4408075"/>
          </a:xfrm>
        </p:spPr>
        <p:txBody>
          <a:bodyPr vert="horz" lIns="0" tIns="0" rIns="0" bIns="0" rtlCol="0" anchor="ctr" anchorCtr="0">
            <a:norm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註冊心理學家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(HKPS – 2017-705)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特許心理學家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(BPS – 497154)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靜觀發證導師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(IMMA)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國家心理諮詢師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(PRC)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前幼稚園及幼兒學校校監</a:t>
            </a:r>
            <a:endParaRPr kumimoji="1" lang="en-US" altLang="zh-HK" sz="2400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前樹仁</a:t>
            </a:r>
            <a:r>
              <a:rPr kumimoji="1" lang="zh-TW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大學輔導心理學碩士班實習機構督導</a:t>
            </a:r>
            <a:endParaRPr kumimoji="1" lang="en-US" altLang="zh-TW" sz="2400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前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《</a:t>
            </a: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親子王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》</a:t>
            </a: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及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《</a:t>
            </a: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媽媽寶寶</a:t>
            </a:r>
            <a:r>
              <a:rPr kumimoji="1" lang="en-US" altLang="zh-HK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》</a:t>
            </a: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專欄作家</a:t>
            </a:r>
            <a:endParaRPr kumimoji="1" lang="en-US" altLang="zh-HK" sz="2400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浸會大學客席講師</a:t>
            </a:r>
            <a:endParaRPr kumimoji="1" lang="en-US" altLang="zh-HK" sz="2400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zh-HK" altLang="en-US" sz="2400" i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私人執業心理學家</a:t>
            </a:r>
            <a:endParaRPr kumimoji="1" lang="en-US" altLang="zh-HK" sz="2400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FCA2A60-6DC9-B4FF-FD21-D612E8024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43521" y="5121560"/>
            <a:ext cx="1435990" cy="156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C342D01-66D8-CE6A-F29C-6751269EAF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43522" y="4577247"/>
            <a:ext cx="1435990" cy="44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6704BA7-41E8-8AF7-87DD-2328D272D3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14657" y="5121560"/>
            <a:ext cx="1553250" cy="1561976"/>
          </a:xfrm>
          <a:prstGeom prst="rect">
            <a:avLst/>
          </a:prstGeom>
        </p:spPr>
      </p:pic>
      <p:pic>
        <p:nvPicPr>
          <p:cNvPr id="10" name="Picture 4" descr="Instagram, 标志自由图标的Vector Logo">
            <a:extLst>
              <a:ext uri="{FF2B5EF4-FFF2-40B4-BE49-F238E27FC236}">
                <a16:creationId xmlns:a16="http://schemas.microsoft.com/office/drawing/2014/main" id="{31CBFDB6-367C-B5A5-9B85-47BA38E0E7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497" b="13558"/>
          <a:stretch/>
        </p:blipFill>
        <p:spPr bwMode="auto">
          <a:xfrm>
            <a:off x="10509310" y="4559097"/>
            <a:ext cx="1553250" cy="5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756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2DE4C0-EE12-4CAC-98CF-A89349319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9CF03F-5E6E-4B23-89A5-81548BA4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rgbClr val="3BA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16ED451-FC8E-7843-BA64-E3CEB457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2423160"/>
            <a:ext cx="6894576" cy="1783080"/>
          </a:xfrm>
        </p:spPr>
        <p:txBody>
          <a:bodyPr anchor="b">
            <a:normAutofit/>
          </a:bodyPr>
          <a:lstStyle/>
          <a:p>
            <a:r>
              <a:rPr kumimoji="1" lang="en-US" altLang="zh-HK" sz="7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Q&amp;A</a:t>
            </a:r>
            <a:endParaRPr kumimoji="1" lang="zh-HK" altLang="en-US" sz="7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F5BC668B-2F2A-4BF8-A0B6-F1C42A95DA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831" r="7839"/>
          <a:stretch/>
        </p:blipFill>
        <p:spPr>
          <a:xfrm>
            <a:off x="20" y="10"/>
            <a:ext cx="4053550" cy="6857989"/>
          </a:xfrm>
          <a:custGeom>
            <a:avLst/>
            <a:gdLst/>
            <a:ahLst/>
            <a:cxnLst/>
            <a:rect l="l" t="t" r="r" b="b"/>
            <a:pathLst>
              <a:path w="4053570" h="6857999">
                <a:moveTo>
                  <a:pt x="0" y="0"/>
                </a:moveTo>
                <a:lnTo>
                  <a:pt x="4022851" y="0"/>
                </a:lnTo>
                <a:lnTo>
                  <a:pt x="4023684" y="7069"/>
                </a:lnTo>
                <a:cubicBezTo>
                  <a:pt x="4038634" y="90834"/>
                  <a:pt x="4036100" y="175741"/>
                  <a:pt x="4040154" y="260014"/>
                </a:cubicBezTo>
                <a:cubicBezTo>
                  <a:pt x="4044969" y="363071"/>
                  <a:pt x="4038888" y="466508"/>
                  <a:pt x="4036607" y="569818"/>
                </a:cubicBezTo>
                <a:cubicBezTo>
                  <a:pt x="4034833" y="657771"/>
                  <a:pt x="4026091" y="745598"/>
                  <a:pt x="4028752" y="833678"/>
                </a:cubicBezTo>
                <a:cubicBezTo>
                  <a:pt x="4028942" y="836724"/>
                  <a:pt x="4028942" y="839770"/>
                  <a:pt x="4028752" y="842816"/>
                </a:cubicBezTo>
                <a:cubicBezTo>
                  <a:pt x="4020643" y="939653"/>
                  <a:pt x="4020643" y="1036998"/>
                  <a:pt x="4028752" y="1133836"/>
                </a:cubicBezTo>
                <a:cubicBezTo>
                  <a:pt x="4031324" y="1174144"/>
                  <a:pt x="4030602" y="1214593"/>
                  <a:pt x="4026598" y="1254787"/>
                </a:cubicBezTo>
                <a:cubicBezTo>
                  <a:pt x="4022797" y="1305935"/>
                  <a:pt x="4010634" y="1357844"/>
                  <a:pt x="4019376" y="1408610"/>
                </a:cubicBezTo>
                <a:cubicBezTo>
                  <a:pt x="4025065" y="1450430"/>
                  <a:pt x="4028194" y="1492566"/>
                  <a:pt x="4028752" y="1534766"/>
                </a:cubicBezTo>
                <a:cubicBezTo>
                  <a:pt x="4033186" y="1629192"/>
                  <a:pt x="4029005" y="1724125"/>
                  <a:pt x="4027358" y="1818805"/>
                </a:cubicBezTo>
                <a:cubicBezTo>
                  <a:pt x="4025584" y="1929096"/>
                  <a:pt x="4028372" y="2039387"/>
                  <a:pt x="4019503" y="2149804"/>
                </a:cubicBezTo>
                <a:cubicBezTo>
                  <a:pt x="4014625" y="2239001"/>
                  <a:pt x="4014625" y="2328401"/>
                  <a:pt x="4019503" y="2417598"/>
                </a:cubicBezTo>
                <a:cubicBezTo>
                  <a:pt x="4021910" y="2499333"/>
                  <a:pt x="4034200" y="2580306"/>
                  <a:pt x="4032173" y="2662929"/>
                </a:cubicBezTo>
                <a:cubicBezTo>
                  <a:pt x="4029765" y="2759258"/>
                  <a:pt x="4018363" y="2855334"/>
                  <a:pt x="4021910" y="2951918"/>
                </a:cubicBezTo>
                <a:cubicBezTo>
                  <a:pt x="4023557" y="2997989"/>
                  <a:pt x="4023684" y="3044060"/>
                  <a:pt x="4024571" y="3090130"/>
                </a:cubicBezTo>
                <a:cubicBezTo>
                  <a:pt x="4025711" y="3145593"/>
                  <a:pt x="4035720" y="3200928"/>
                  <a:pt x="4030145" y="3256264"/>
                </a:cubicBezTo>
                <a:cubicBezTo>
                  <a:pt x="4020897" y="3348533"/>
                  <a:pt x="3996951" y="3439278"/>
                  <a:pt x="4011901" y="3533831"/>
                </a:cubicBezTo>
                <a:cubicBezTo>
                  <a:pt x="4020136" y="3585867"/>
                  <a:pt x="4029385" y="3638030"/>
                  <a:pt x="4034200" y="3690573"/>
                </a:cubicBezTo>
                <a:cubicBezTo>
                  <a:pt x="4038381" y="3737532"/>
                  <a:pt x="4048896" y="3785253"/>
                  <a:pt x="4040914" y="3831958"/>
                </a:cubicBezTo>
                <a:cubicBezTo>
                  <a:pt x="4034073" y="3871937"/>
                  <a:pt x="4037620" y="3911916"/>
                  <a:pt x="4032299" y="3951895"/>
                </a:cubicBezTo>
                <a:cubicBezTo>
                  <a:pt x="4025331" y="4004311"/>
                  <a:pt x="4021657" y="4057616"/>
                  <a:pt x="4016336" y="4110414"/>
                </a:cubicBezTo>
                <a:cubicBezTo>
                  <a:pt x="4011648" y="4158261"/>
                  <a:pt x="4007974" y="4205982"/>
                  <a:pt x="4020643" y="4250911"/>
                </a:cubicBezTo>
                <a:cubicBezTo>
                  <a:pt x="4051684" y="4363994"/>
                  <a:pt x="4034707" y="4476442"/>
                  <a:pt x="4023051" y="4588763"/>
                </a:cubicBezTo>
                <a:cubicBezTo>
                  <a:pt x="4017349" y="4643337"/>
                  <a:pt x="4008987" y="4701084"/>
                  <a:pt x="4021657" y="4751090"/>
                </a:cubicBezTo>
                <a:cubicBezTo>
                  <a:pt x="4044969" y="4839804"/>
                  <a:pt x="4026725" y="4924077"/>
                  <a:pt x="4016589" y="5009238"/>
                </a:cubicBezTo>
                <a:cubicBezTo>
                  <a:pt x="4004363" y="5092546"/>
                  <a:pt x="4006124" y="5177301"/>
                  <a:pt x="4021784" y="5260026"/>
                </a:cubicBezTo>
                <a:cubicBezTo>
                  <a:pt x="4034200" y="5318407"/>
                  <a:pt x="4034200" y="5377804"/>
                  <a:pt x="4035720" y="5436566"/>
                </a:cubicBezTo>
                <a:cubicBezTo>
                  <a:pt x="4036607" y="5473373"/>
                  <a:pt x="4023051" y="5510813"/>
                  <a:pt x="4014055" y="5547492"/>
                </a:cubicBezTo>
                <a:cubicBezTo>
                  <a:pt x="3997965" y="5613743"/>
                  <a:pt x="3992137" y="5681008"/>
                  <a:pt x="4014055" y="5745609"/>
                </a:cubicBezTo>
                <a:cubicBezTo>
                  <a:pt x="4044589" y="5835085"/>
                  <a:pt x="4062073" y="5924561"/>
                  <a:pt x="4049403" y="6019242"/>
                </a:cubicBezTo>
                <a:cubicBezTo>
                  <a:pt x="4042055" y="6077623"/>
                  <a:pt x="4040408" y="6137274"/>
                  <a:pt x="4029385" y="6194894"/>
                </a:cubicBezTo>
                <a:cubicBezTo>
                  <a:pt x="4011268" y="6290463"/>
                  <a:pt x="4017729" y="6385396"/>
                  <a:pt x="4032173" y="6479568"/>
                </a:cubicBezTo>
                <a:cubicBezTo>
                  <a:pt x="4042321" y="6558257"/>
                  <a:pt x="4043423" y="6637846"/>
                  <a:pt x="4035467" y="6716775"/>
                </a:cubicBezTo>
                <a:lnTo>
                  <a:pt x="4025707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0367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627D73B-2539-BBD9-040B-3060DA106AAA}"/>
              </a:ext>
            </a:extLst>
          </p:cNvPr>
          <p:cNvSpPr txBox="1"/>
          <p:nvPr/>
        </p:nvSpPr>
        <p:spPr>
          <a:xfrm>
            <a:off x="1" y="0"/>
            <a:ext cx="12191998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zh-HK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3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 descr="Letters magnified through eyeglasses">
            <a:extLst>
              <a:ext uri="{FF2B5EF4-FFF2-40B4-BE49-F238E27FC236}">
                <a16:creationId xmlns:a16="http://schemas.microsoft.com/office/drawing/2014/main" id="{23E769F0-1329-B8C4-8438-11050EAD0A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7771" b="7960"/>
          <a:stretch/>
        </p:blipFill>
        <p:spPr>
          <a:xfrm>
            <a:off x="1" y="0"/>
            <a:ext cx="12191999" cy="685799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FE69DF5-A37C-924B-88E4-5975ACF1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2616"/>
            <a:ext cx="8154652" cy="26512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kumimoji="1" lang="zh-HK" altLang="en-US" sz="5400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  <a:endParaRPr kumimoji="1" lang="en-US" altLang="zh-HK" sz="5400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03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F82BB9-5174-44F9-ECAC-6F3FC0FC7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909239-C402-E25E-4181-4723CEE35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B908376-1AAC-276F-61FA-9E934E914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0FECE767-BB52-BF52-448E-45CADFF9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F5C07AE8-F5D6-42F2-6006-2460E77D3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當孩子在做功課的時候，被窗外的警察車響號吸引，於是他走了過去窗邊，尋找警察車的蹤影⋯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你認為孩子有專注力嗎？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 descr="Letters magnified through eyeglasses">
            <a:extLst>
              <a:ext uri="{FF2B5EF4-FFF2-40B4-BE49-F238E27FC236}">
                <a16:creationId xmlns:a16="http://schemas.microsoft.com/office/drawing/2014/main" id="{46B26CFC-B98E-D84B-481D-1E71CFE4BB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27" r="2344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4675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E8F032-1E7E-E2A8-C469-95F6D6205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E807F9C-1BC1-6FB5-7AD8-8B5E7483F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4333EBA-8136-8120-4C49-1CC727AA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86795E97-0016-1FA2-AA69-30A0A29B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DFADBE48-5FD7-F7DF-2A3D-F3905980C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當孩子在玩積木時，媽媽在提醒他遊戲時間到了，需要上床睡覺，但孩子完全沒有注意到媽媽的呼喚⋯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你認為孩子的專注力怎樣呢？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 descr="Letters magnified through eyeglasses">
            <a:extLst>
              <a:ext uri="{FF2B5EF4-FFF2-40B4-BE49-F238E27FC236}">
                <a16:creationId xmlns:a16="http://schemas.microsoft.com/office/drawing/2014/main" id="{6643B994-DABF-D2ED-5D92-CB943DFF95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27" r="2344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7308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489EC2-6BDD-62D9-EE3A-24E1E45B1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D8E7F2-B45E-6FB1-5E94-D45C35E38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405E3A5-32F3-DD2B-D407-412B5D2C7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C5177A14-F554-C78A-F76C-8AC7E22E5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53AF194-4D68-5DF2-338C-DDBAC358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集中性專注力（基礎能力）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持續性專注力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選擇性專注力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轉換性專注力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分配性專注力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 descr="Letters magnified through eyeglasses">
            <a:extLst>
              <a:ext uri="{FF2B5EF4-FFF2-40B4-BE49-F238E27FC236}">
                <a16:creationId xmlns:a16="http://schemas.microsoft.com/office/drawing/2014/main" id="{6593F592-84E8-6558-47D7-38E04542D1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27" r="2344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5726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06F25A-F015-35DD-AEF7-2751C7EC4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1E0EF6-C6A5-609C-A0F6-876837429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4078F32-0D0B-E33A-BB60-2974DFD10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8BA96354-34C0-2C3B-C7F2-ACF5FA9E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BB5CB1F5-0B52-BA72-63E5-16885CE6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專注力的天敵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電子設備（包括教材）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過早介入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催迫的節奏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垃圾食品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 descr="Letters magnified through eyeglasses">
            <a:extLst>
              <a:ext uri="{FF2B5EF4-FFF2-40B4-BE49-F238E27FC236}">
                <a16:creationId xmlns:a16="http://schemas.microsoft.com/office/drawing/2014/main" id="{7AFDC8FA-2137-2DBE-2131-F76286A03E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27" r="2344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2408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F04F13-1223-0280-7772-E103B2265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373A69-6AA3-B1DB-25E0-42668582F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E0B9EC8-822B-A4EF-57EE-3309248D3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BA7B1"/>
          </a:solidFill>
          <a:ln w="38100" cap="rnd">
            <a:solidFill>
              <a:srgbClr val="3BA7B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DB25344D-54E8-D959-8C29-C55A5AC9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kumimoji="1" lang="zh-HK" altLang="en-US" sz="4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認識專注力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38D0270A-85F0-FAFF-38DB-7122E905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專注力的朋友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空間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靜觀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r>
              <a:rPr kumimoji="1" lang="zh-HK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親子互動遊戲</a:t>
            </a:r>
            <a:endParaRPr kumimoji="1" lang="en-US" altLang="zh-HK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2" name="Picture 4" descr="Letters magnified through eyeglasses">
            <a:extLst>
              <a:ext uri="{FF2B5EF4-FFF2-40B4-BE49-F238E27FC236}">
                <a16:creationId xmlns:a16="http://schemas.microsoft.com/office/drawing/2014/main" id="{41C92AD6-235E-9AC8-1FE9-A3B3C9B634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227" r="2344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4019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F83D7C-3F1C-1340-74A2-953C4F73E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E0E9771A-509C-B6DB-40A2-3C452B421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96146A29-BB64-AB29-7A4C-751832BE3D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774E31D-FDF7-2AD7-3997-426190FA4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3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7BE49C7-0411-E59F-91B2-E6C590BF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322616"/>
            <a:ext cx="8154652" cy="26512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kumimoji="1" lang="zh-HK" altLang="en-US" sz="54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建立自信心</a:t>
            </a:r>
            <a:endParaRPr kumimoji="1" lang="en-US" altLang="zh-HK" sz="54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5B93E26-6147-028A-B920-5927D216F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55756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36221E"/>
      </a:dk2>
      <a:lt2>
        <a:srgbClr val="E8E3E2"/>
      </a:lt2>
      <a:accent1>
        <a:srgbClr val="3BA7B1"/>
      </a:accent1>
      <a:accent2>
        <a:srgbClr val="46B28F"/>
      </a:accent2>
      <a:accent3>
        <a:srgbClr val="4D87C3"/>
      </a:accent3>
      <a:accent4>
        <a:srgbClr val="B13B65"/>
      </a:accent4>
      <a:accent5>
        <a:srgbClr val="C3534D"/>
      </a:accent5>
      <a:accent6>
        <a:srgbClr val="B1733B"/>
      </a:accent6>
      <a:hlink>
        <a:srgbClr val="BF4B3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</TotalTime>
  <Words>519</Words>
  <Application>Microsoft Office PowerPoint</Application>
  <PresentationFormat>寬螢幕</PresentationFormat>
  <Paragraphs>83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Microsoft JhengHei</vt:lpstr>
      <vt:lpstr>標楷體</vt:lpstr>
      <vt:lpstr>Arial</vt:lpstr>
      <vt:lpstr>Calibri</vt:lpstr>
      <vt:lpstr>Gabriola</vt:lpstr>
      <vt:lpstr>Modern Love</vt:lpstr>
      <vt:lpstr>The Hand</vt:lpstr>
      <vt:lpstr>SketchyVTI</vt:lpstr>
      <vt:lpstr>提升幼兒注意力及減少拖延及懶散行為</vt:lpstr>
      <vt:lpstr>PowerPoint 簡報</vt:lpstr>
      <vt:lpstr>認識專注力</vt:lpstr>
      <vt:lpstr>認識專注力</vt:lpstr>
      <vt:lpstr>認識專注力</vt:lpstr>
      <vt:lpstr>認識專注力</vt:lpstr>
      <vt:lpstr>認識專注力</vt:lpstr>
      <vt:lpstr>認識專注力</vt:lpstr>
      <vt:lpstr>建立自信心</vt:lpstr>
      <vt:lpstr>建立自信心</vt:lpstr>
      <vt:lpstr>建立自信心</vt:lpstr>
      <vt:lpstr>建立自信心</vt:lpstr>
      <vt:lpstr>建立自信心</vt:lpstr>
      <vt:lpstr>幼兒行為與責任感：家長的角色</vt:lpstr>
      <vt:lpstr>PowerPoint 簡報</vt:lpstr>
      <vt:lpstr>PowerPoint 簡報</vt:lpstr>
      <vt:lpstr>PowerPoint 簡報</vt:lpstr>
      <vt:lpstr>PowerPoint 簡報</vt:lpstr>
      <vt:lpstr> 「提升幼兒注意力及減少拖延及懶散行為」 家長工作坊問卷調查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情緒與家庭 強化溝通與支持</dc:title>
  <dc:creator>cpdacpda</dc:creator>
  <cp:lastModifiedBy>01 nb</cp:lastModifiedBy>
  <cp:revision>70</cp:revision>
  <cp:lastPrinted>2021-09-24T15:48:04Z</cp:lastPrinted>
  <dcterms:created xsi:type="dcterms:W3CDTF">2021-09-24T14:57:01Z</dcterms:created>
  <dcterms:modified xsi:type="dcterms:W3CDTF">2025-02-24T05:23:13Z</dcterms:modified>
</cp:coreProperties>
</file>